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9" r:id="rId4"/>
    <p:sldId id="290" r:id="rId5"/>
    <p:sldId id="306" r:id="rId6"/>
    <p:sldId id="307" r:id="rId7"/>
    <p:sldId id="308" r:id="rId8"/>
    <p:sldId id="287" r:id="rId9"/>
    <p:sldId id="304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FD283E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3038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大数据分析的概念</a:t>
            </a:r>
            <a:endParaRPr lang="en-US" altLang="zh-CN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4759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大数据分析的产生与发展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大数据分析的应用场景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7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09323" y="3104969"/>
            <a:ext cx="690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   </a:t>
            </a:r>
            <a:r>
              <a:rPr lang="en-US" altLang="zh-CN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numpy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科学计算基础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333291" y="4135708"/>
            <a:ext cx="50699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buNone/>
            </a:pPr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对象的数据类型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59895" y="2037232"/>
            <a:ext cx="4968314" cy="858624"/>
            <a:chOff x="1991600" y="2901222"/>
            <a:chExt cx="5291055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369711" y="3027968"/>
              <a:ext cx="3912944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查看数据类型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+mn-ea"/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59895" y="3739119"/>
            <a:ext cx="7184718" cy="858624"/>
            <a:chOff x="5173118" y="2883412"/>
            <a:chExt cx="7651437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551229" y="3062008"/>
              <a:ext cx="6273326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数据类型转换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+mn-ea"/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753378" y="2578426"/>
            <a:ext cx="589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查看数据类型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326884" y="1496188"/>
            <a:ext cx="2211446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支持比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更多的数据类型，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中常用的数据类型如右表所示。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1794DF-7D20-4DD7-AEFB-1169E1F1EE41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查看数据类型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418017-66F0-6657-6525-88FE600F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557" y="1317283"/>
            <a:ext cx="6584201" cy="48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430846" y="1248462"/>
            <a:ext cx="95581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每一个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内置的数据类型都有一个特征码，它能唯一标识一种数据类型。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1794DF-7D20-4DD7-AEFB-1169E1F1EE41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查看数据类型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B65BC-9BFB-B43C-964C-0F1719904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1"/>
          <a:stretch/>
        </p:blipFill>
        <p:spPr>
          <a:xfrm>
            <a:off x="1570817" y="2236304"/>
            <a:ext cx="9050366" cy="33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6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406043" y="1328826"/>
            <a:ext cx="9256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如何查看数组元素的类型呢？</a:t>
            </a:r>
            <a:endParaRPr lang="en-US" altLang="zh-CN" sz="2000" b="1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ndarray.dtype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可以创建一个表示数据类型的对象，如果希望获取数据类型的名称，则需 要访问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name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属性进行获取。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1794DF-7D20-4DD7-AEFB-1169E1F1EE41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查看数据类型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411C3B-34EC-4AD5-B5FB-3D1C6AE05261}"/>
              </a:ext>
            </a:extLst>
          </p:cNvPr>
          <p:cNvGrpSpPr/>
          <p:nvPr/>
        </p:nvGrpSpPr>
        <p:grpSpPr>
          <a:xfrm>
            <a:off x="4923857" y="3280048"/>
            <a:ext cx="5738648" cy="2019822"/>
            <a:chOff x="1613418" y="2130652"/>
            <a:chExt cx="5029121" cy="149616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BEFDC7-42EB-4846-A2FB-646126F0AF8E}"/>
                </a:ext>
              </a:extLst>
            </p:cNvPr>
            <p:cNvSpPr/>
            <p:nvPr/>
          </p:nvSpPr>
          <p:spPr>
            <a:xfrm>
              <a:off x="1613418" y="2186657"/>
              <a:ext cx="5029121" cy="1440160"/>
            </a:xfrm>
            <a:prstGeom prst="rect">
              <a:avLst/>
            </a:prstGeom>
            <a:noFill/>
            <a:ln w="6350" cap="flat" cmpd="sng" algn="ctr">
              <a:solidFill>
                <a:srgbClr val="128EB7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kumimoji="1" lang="zh-CN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EC02589A-2DE9-4C4F-A1AC-B7EE98C48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306" y="2130652"/>
              <a:ext cx="3935147" cy="1436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20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data1 = np.array([[1, 2, 3], [4, 5, 6]])</a:t>
              </a:r>
            </a:p>
            <a:p>
              <a:pPr>
                <a:lnSpc>
                  <a:spcPct val="20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data1.dtype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data1.dtype.name</a:t>
              </a:r>
            </a:p>
          </p:txBody>
        </p:sp>
      </p:grpSp>
      <p:sp>
        <p:nvSpPr>
          <p:cNvPr id="9" name="圆角矩形标注 13">
            <a:extLst>
              <a:ext uri="{FF2B5EF4-FFF2-40B4-BE49-F238E27FC236}">
                <a16:creationId xmlns:a16="http://schemas.microsoft.com/office/drawing/2014/main" id="{05538139-22B5-4BCB-93BD-6E7AACEC7EB9}"/>
              </a:ext>
            </a:extLst>
          </p:cNvPr>
          <p:cNvSpPr/>
          <p:nvPr/>
        </p:nvSpPr>
        <p:spPr>
          <a:xfrm>
            <a:off x="8290293" y="4724796"/>
            <a:ext cx="1321178" cy="393734"/>
          </a:xfrm>
          <a:prstGeom prst="wedgeRoundRectCallout">
            <a:avLst>
              <a:gd name="adj1" fmla="val -80761"/>
              <a:gd name="adj2" fmla="val 775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128EB7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'int32'</a:t>
            </a:r>
            <a:endParaRPr lang="zh-CN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圆角矩形标注 14">
            <a:extLst>
              <a:ext uri="{FF2B5EF4-FFF2-40B4-BE49-F238E27FC236}">
                <a16:creationId xmlns:a16="http://schemas.microsoft.com/office/drawing/2014/main" id="{9AAE1350-C6B9-4E0E-A504-7444CBD14EA3}"/>
              </a:ext>
            </a:extLst>
          </p:cNvPr>
          <p:cNvSpPr/>
          <p:nvPr/>
        </p:nvSpPr>
        <p:spPr>
          <a:xfrm>
            <a:off x="7915638" y="4036130"/>
            <a:ext cx="1695833" cy="401924"/>
          </a:xfrm>
          <a:prstGeom prst="wedgeRoundRectCallout">
            <a:avLst>
              <a:gd name="adj1" fmla="val -87513"/>
              <a:gd name="adj2" fmla="val 19462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128EB7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dtype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('int32')</a:t>
            </a:r>
            <a:endParaRPr lang="zh-CN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70483" y="3044645"/>
            <a:ext cx="2566343" cy="2566234"/>
            <a:chOff x="4255300" y="1860398"/>
            <a:chExt cx="3722840" cy="3722682"/>
          </a:xfrm>
        </p:grpSpPr>
        <p:grpSp>
          <p:nvGrpSpPr>
            <p:cNvPr id="14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87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3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4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6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7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8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9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0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4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5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6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7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8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9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2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3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4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77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Freeform 75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5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6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75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8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7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8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9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1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2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54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0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0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10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10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10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Freeform 10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5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10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11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3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5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6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47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9423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137862" y="1913757"/>
            <a:ext cx="7908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的数据类型是由一个类型名和表示元素大小的数字组成。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zeros()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ones()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empty()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函数创建的数组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，默认的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数据类型为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float64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默认情况下，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系统输出的结果为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int32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macOS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系统输出结果为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int64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，当然也可以通过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dtype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来指定数据类型的长度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1794DF-7D20-4DD7-AEFB-1169E1F1EE41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查看数据类型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91"/>
          <p:cNvSpPr>
            <a:spLocks noEditPoints="1"/>
          </p:cNvSpPr>
          <p:nvPr/>
        </p:nvSpPr>
        <p:spPr bwMode="auto">
          <a:xfrm>
            <a:off x="1218913" y="2532289"/>
            <a:ext cx="1320701" cy="1625258"/>
          </a:xfrm>
          <a:custGeom>
            <a:avLst/>
            <a:gdLst>
              <a:gd name="T0" fmla="*/ 8 w 348"/>
              <a:gd name="T1" fmla="*/ 0 h 414"/>
              <a:gd name="T2" fmla="*/ 0 w 348"/>
              <a:gd name="T3" fmla="*/ 406 h 414"/>
              <a:gd name="T4" fmla="*/ 340 w 348"/>
              <a:gd name="T5" fmla="*/ 414 h 414"/>
              <a:gd name="T6" fmla="*/ 348 w 348"/>
              <a:gd name="T7" fmla="*/ 8 h 414"/>
              <a:gd name="T8" fmla="*/ 333 w 348"/>
              <a:gd name="T9" fmla="*/ 399 h 414"/>
              <a:gd name="T10" fmla="*/ 15 w 348"/>
              <a:gd name="T11" fmla="*/ 15 h 414"/>
              <a:gd name="T12" fmla="*/ 333 w 348"/>
              <a:gd name="T13" fmla="*/ 399 h 414"/>
              <a:gd name="T14" fmla="*/ 33 w 348"/>
              <a:gd name="T15" fmla="*/ 43 h 414"/>
              <a:gd name="T16" fmla="*/ 307 w 348"/>
              <a:gd name="T17" fmla="*/ 36 h 414"/>
              <a:gd name="T18" fmla="*/ 315 w 348"/>
              <a:gd name="T19" fmla="*/ 104 h 414"/>
              <a:gd name="T20" fmla="*/ 41 w 348"/>
              <a:gd name="T21" fmla="*/ 111 h 414"/>
              <a:gd name="T22" fmla="*/ 108 w 348"/>
              <a:gd name="T23" fmla="*/ 141 h 414"/>
              <a:gd name="T24" fmla="*/ 123 w 348"/>
              <a:gd name="T25" fmla="*/ 203 h 414"/>
              <a:gd name="T26" fmla="*/ 53 w 348"/>
              <a:gd name="T27" fmla="*/ 210 h 414"/>
              <a:gd name="T28" fmla="*/ 108 w 348"/>
              <a:gd name="T29" fmla="*/ 195 h 414"/>
              <a:gd name="T30" fmla="*/ 198 w 348"/>
              <a:gd name="T31" fmla="*/ 141 h 414"/>
              <a:gd name="T32" fmla="*/ 212 w 348"/>
              <a:gd name="T33" fmla="*/ 203 h 414"/>
              <a:gd name="T34" fmla="*/ 143 w 348"/>
              <a:gd name="T35" fmla="*/ 210 h 414"/>
              <a:gd name="T36" fmla="*/ 198 w 348"/>
              <a:gd name="T37" fmla="*/ 195 h 414"/>
              <a:gd name="T38" fmla="*/ 287 w 348"/>
              <a:gd name="T39" fmla="*/ 141 h 414"/>
              <a:gd name="T40" fmla="*/ 302 w 348"/>
              <a:gd name="T41" fmla="*/ 203 h 414"/>
              <a:gd name="T42" fmla="*/ 233 w 348"/>
              <a:gd name="T43" fmla="*/ 210 h 414"/>
              <a:gd name="T44" fmla="*/ 287 w 348"/>
              <a:gd name="T45" fmla="*/ 195 h 414"/>
              <a:gd name="T46" fmla="*/ 108 w 348"/>
              <a:gd name="T47" fmla="*/ 314 h 414"/>
              <a:gd name="T48" fmla="*/ 123 w 348"/>
              <a:gd name="T49" fmla="*/ 376 h 414"/>
              <a:gd name="T50" fmla="*/ 53 w 348"/>
              <a:gd name="T51" fmla="*/ 384 h 414"/>
              <a:gd name="T52" fmla="*/ 108 w 348"/>
              <a:gd name="T53" fmla="*/ 369 h 414"/>
              <a:gd name="T54" fmla="*/ 198 w 348"/>
              <a:gd name="T55" fmla="*/ 314 h 414"/>
              <a:gd name="T56" fmla="*/ 212 w 348"/>
              <a:gd name="T57" fmla="*/ 376 h 414"/>
              <a:gd name="T58" fmla="*/ 143 w 348"/>
              <a:gd name="T59" fmla="*/ 384 h 414"/>
              <a:gd name="T60" fmla="*/ 198 w 348"/>
              <a:gd name="T61" fmla="*/ 369 h 414"/>
              <a:gd name="T62" fmla="*/ 287 w 348"/>
              <a:gd name="T63" fmla="*/ 314 h 414"/>
              <a:gd name="T64" fmla="*/ 302 w 348"/>
              <a:gd name="T65" fmla="*/ 376 h 414"/>
              <a:gd name="T66" fmla="*/ 233 w 348"/>
              <a:gd name="T67" fmla="*/ 384 h 414"/>
              <a:gd name="T68" fmla="*/ 287 w 348"/>
              <a:gd name="T69" fmla="*/ 369 h 414"/>
              <a:gd name="T70" fmla="*/ 108 w 348"/>
              <a:gd name="T71" fmla="*/ 227 h 414"/>
              <a:gd name="T72" fmla="*/ 123 w 348"/>
              <a:gd name="T73" fmla="*/ 289 h 414"/>
              <a:gd name="T74" fmla="*/ 53 w 348"/>
              <a:gd name="T75" fmla="*/ 297 h 414"/>
              <a:gd name="T76" fmla="*/ 108 w 348"/>
              <a:gd name="T77" fmla="*/ 282 h 414"/>
              <a:gd name="T78" fmla="*/ 198 w 348"/>
              <a:gd name="T79" fmla="*/ 227 h 414"/>
              <a:gd name="T80" fmla="*/ 212 w 348"/>
              <a:gd name="T81" fmla="*/ 289 h 414"/>
              <a:gd name="T82" fmla="*/ 143 w 348"/>
              <a:gd name="T83" fmla="*/ 297 h 414"/>
              <a:gd name="T84" fmla="*/ 198 w 348"/>
              <a:gd name="T85" fmla="*/ 282 h 414"/>
              <a:gd name="T86" fmla="*/ 287 w 348"/>
              <a:gd name="T87" fmla="*/ 227 h 414"/>
              <a:gd name="T88" fmla="*/ 302 w 348"/>
              <a:gd name="T89" fmla="*/ 289 h 414"/>
              <a:gd name="T90" fmla="*/ 233 w 348"/>
              <a:gd name="T91" fmla="*/ 297 h 414"/>
              <a:gd name="T92" fmla="*/ 287 w 348"/>
              <a:gd name="T93" fmla="*/ 28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8" h="414">
                <a:moveTo>
                  <a:pt x="34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4" y="414"/>
                  <a:pt x="8" y="414"/>
                </a:cubicBezTo>
                <a:cubicBezTo>
                  <a:pt x="340" y="414"/>
                  <a:pt x="340" y="414"/>
                  <a:pt x="340" y="414"/>
                </a:cubicBezTo>
                <a:cubicBezTo>
                  <a:pt x="344" y="414"/>
                  <a:pt x="348" y="410"/>
                  <a:pt x="348" y="406"/>
                </a:cubicBezTo>
                <a:cubicBezTo>
                  <a:pt x="348" y="8"/>
                  <a:pt x="348" y="8"/>
                  <a:pt x="348" y="8"/>
                </a:cubicBezTo>
                <a:cubicBezTo>
                  <a:pt x="348" y="4"/>
                  <a:pt x="344" y="0"/>
                  <a:pt x="340" y="0"/>
                </a:cubicBezTo>
                <a:close/>
                <a:moveTo>
                  <a:pt x="333" y="399"/>
                </a:moveTo>
                <a:cubicBezTo>
                  <a:pt x="15" y="399"/>
                  <a:pt x="15" y="399"/>
                  <a:pt x="15" y="399"/>
                </a:cubicBezTo>
                <a:cubicBezTo>
                  <a:pt x="15" y="15"/>
                  <a:pt x="15" y="15"/>
                  <a:pt x="15" y="15"/>
                </a:cubicBezTo>
                <a:cubicBezTo>
                  <a:pt x="333" y="15"/>
                  <a:pt x="333" y="15"/>
                  <a:pt x="333" y="15"/>
                </a:cubicBezTo>
                <a:lnTo>
                  <a:pt x="333" y="399"/>
                </a:lnTo>
                <a:close/>
                <a:moveTo>
                  <a:pt x="33" y="104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39"/>
                  <a:pt x="37" y="36"/>
                  <a:pt x="41" y="36"/>
                </a:cubicBezTo>
                <a:cubicBezTo>
                  <a:pt x="307" y="36"/>
                  <a:pt x="307" y="36"/>
                  <a:pt x="307" y="36"/>
                </a:cubicBezTo>
                <a:cubicBezTo>
                  <a:pt x="311" y="36"/>
                  <a:pt x="315" y="39"/>
                  <a:pt x="315" y="43"/>
                </a:cubicBezTo>
                <a:cubicBezTo>
                  <a:pt x="315" y="104"/>
                  <a:pt x="315" y="104"/>
                  <a:pt x="315" y="104"/>
                </a:cubicBezTo>
                <a:cubicBezTo>
                  <a:pt x="315" y="108"/>
                  <a:pt x="311" y="111"/>
                  <a:pt x="307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7" y="111"/>
                  <a:pt x="33" y="108"/>
                  <a:pt x="33" y="104"/>
                </a:cubicBezTo>
                <a:close/>
                <a:moveTo>
                  <a:pt x="108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3" y="203"/>
                  <a:pt x="123" y="203"/>
                  <a:pt x="123" y="203"/>
                </a:cubicBezTo>
                <a:cubicBezTo>
                  <a:pt x="123" y="207"/>
                  <a:pt x="119" y="210"/>
                  <a:pt x="115" y="210"/>
                </a:cubicBezTo>
                <a:cubicBezTo>
                  <a:pt x="53" y="210"/>
                  <a:pt x="53" y="210"/>
                  <a:pt x="53" y="210"/>
                </a:cubicBezTo>
                <a:cubicBezTo>
                  <a:pt x="53" y="195"/>
                  <a:pt x="53" y="195"/>
                  <a:pt x="53" y="195"/>
                </a:cubicBezTo>
                <a:cubicBezTo>
                  <a:pt x="108" y="195"/>
                  <a:pt x="108" y="195"/>
                  <a:pt x="108" y="195"/>
                </a:cubicBezTo>
                <a:lnTo>
                  <a:pt x="108" y="141"/>
                </a:lnTo>
                <a:close/>
                <a:moveTo>
                  <a:pt x="198" y="141"/>
                </a:moveTo>
                <a:cubicBezTo>
                  <a:pt x="212" y="141"/>
                  <a:pt x="212" y="141"/>
                  <a:pt x="212" y="14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2" y="207"/>
                  <a:pt x="209" y="210"/>
                  <a:pt x="205" y="210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3" y="195"/>
                  <a:pt x="143" y="195"/>
                  <a:pt x="143" y="195"/>
                </a:cubicBezTo>
                <a:cubicBezTo>
                  <a:pt x="198" y="195"/>
                  <a:pt x="198" y="195"/>
                  <a:pt x="198" y="195"/>
                </a:cubicBezTo>
                <a:lnTo>
                  <a:pt x="198" y="141"/>
                </a:lnTo>
                <a:close/>
                <a:moveTo>
                  <a:pt x="287" y="141"/>
                </a:moveTo>
                <a:cubicBezTo>
                  <a:pt x="302" y="141"/>
                  <a:pt x="302" y="141"/>
                  <a:pt x="302" y="141"/>
                </a:cubicBezTo>
                <a:cubicBezTo>
                  <a:pt x="302" y="203"/>
                  <a:pt x="302" y="203"/>
                  <a:pt x="302" y="203"/>
                </a:cubicBezTo>
                <a:cubicBezTo>
                  <a:pt x="302" y="207"/>
                  <a:pt x="299" y="210"/>
                  <a:pt x="295" y="210"/>
                </a:cubicBezTo>
                <a:cubicBezTo>
                  <a:pt x="233" y="210"/>
                  <a:pt x="233" y="210"/>
                  <a:pt x="233" y="210"/>
                </a:cubicBezTo>
                <a:cubicBezTo>
                  <a:pt x="233" y="195"/>
                  <a:pt x="233" y="195"/>
                  <a:pt x="233" y="195"/>
                </a:cubicBezTo>
                <a:cubicBezTo>
                  <a:pt x="287" y="195"/>
                  <a:pt x="287" y="195"/>
                  <a:pt x="287" y="195"/>
                </a:cubicBezTo>
                <a:lnTo>
                  <a:pt x="287" y="141"/>
                </a:lnTo>
                <a:close/>
                <a:moveTo>
                  <a:pt x="108" y="314"/>
                </a:moveTo>
                <a:cubicBezTo>
                  <a:pt x="123" y="314"/>
                  <a:pt x="123" y="314"/>
                  <a:pt x="123" y="314"/>
                </a:cubicBezTo>
                <a:cubicBezTo>
                  <a:pt x="123" y="376"/>
                  <a:pt x="123" y="376"/>
                  <a:pt x="123" y="376"/>
                </a:cubicBezTo>
                <a:cubicBezTo>
                  <a:pt x="123" y="380"/>
                  <a:pt x="119" y="384"/>
                  <a:pt x="115" y="384"/>
                </a:cubicBezTo>
                <a:cubicBezTo>
                  <a:pt x="53" y="384"/>
                  <a:pt x="53" y="384"/>
                  <a:pt x="53" y="384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108" y="369"/>
                  <a:pt x="108" y="369"/>
                  <a:pt x="108" y="369"/>
                </a:cubicBezTo>
                <a:lnTo>
                  <a:pt x="108" y="314"/>
                </a:lnTo>
                <a:close/>
                <a:moveTo>
                  <a:pt x="198" y="314"/>
                </a:moveTo>
                <a:cubicBezTo>
                  <a:pt x="212" y="314"/>
                  <a:pt x="212" y="314"/>
                  <a:pt x="212" y="314"/>
                </a:cubicBezTo>
                <a:cubicBezTo>
                  <a:pt x="212" y="376"/>
                  <a:pt x="212" y="376"/>
                  <a:pt x="212" y="376"/>
                </a:cubicBezTo>
                <a:cubicBezTo>
                  <a:pt x="212" y="380"/>
                  <a:pt x="209" y="384"/>
                  <a:pt x="205" y="384"/>
                </a:cubicBezTo>
                <a:cubicBezTo>
                  <a:pt x="143" y="384"/>
                  <a:pt x="143" y="384"/>
                  <a:pt x="143" y="384"/>
                </a:cubicBezTo>
                <a:cubicBezTo>
                  <a:pt x="143" y="369"/>
                  <a:pt x="143" y="369"/>
                  <a:pt x="143" y="369"/>
                </a:cubicBezTo>
                <a:cubicBezTo>
                  <a:pt x="198" y="369"/>
                  <a:pt x="198" y="369"/>
                  <a:pt x="198" y="369"/>
                </a:cubicBezTo>
                <a:lnTo>
                  <a:pt x="198" y="314"/>
                </a:lnTo>
                <a:close/>
                <a:moveTo>
                  <a:pt x="287" y="314"/>
                </a:moveTo>
                <a:cubicBezTo>
                  <a:pt x="302" y="314"/>
                  <a:pt x="302" y="314"/>
                  <a:pt x="302" y="314"/>
                </a:cubicBezTo>
                <a:cubicBezTo>
                  <a:pt x="302" y="376"/>
                  <a:pt x="302" y="376"/>
                  <a:pt x="302" y="376"/>
                </a:cubicBezTo>
                <a:cubicBezTo>
                  <a:pt x="302" y="380"/>
                  <a:pt x="299" y="384"/>
                  <a:pt x="295" y="384"/>
                </a:cubicBezTo>
                <a:cubicBezTo>
                  <a:pt x="233" y="384"/>
                  <a:pt x="233" y="384"/>
                  <a:pt x="233" y="384"/>
                </a:cubicBezTo>
                <a:cubicBezTo>
                  <a:pt x="233" y="369"/>
                  <a:pt x="233" y="369"/>
                  <a:pt x="233" y="369"/>
                </a:cubicBezTo>
                <a:cubicBezTo>
                  <a:pt x="287" y="369"/>
                  <a:pt x="287" y="369"/>
                  <a:pt x="287" y="369"/>
                </a:cubicBezTo>
                <a:lnTo>
                  <a:pt x="287" y="314"/>
                </a:lnTo>
                <a:close/>
                <a:moveTo>
                  <a:pt x="108" y="227"/>
                </a:moveTo>
                <a:cubicBezTo>
                  <a:pt x="123" y="227"/>
                  <a:pt x="123" y="227"/>
                  <a:pt x="123" y="227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93"/>
                  <a:pt x="119" y="297"/>
                  <a:pt x="115" y="297"/>
                </a:cubicBezTo>
                <a:cubicBezTo>
                  <a:pt x="53" y="297"/>
                  <a:pt x="53" y="297"/>
                  <a:pt x="53" y="297"/>
                </a:cubicBezTo>
                <a:cubicBezTo>
                  <a:pt x="53" y="282"/>
                  <a:pt x="53" y="282"/>
                  <a:pt x="53" y="282"/>
                </a:cubicBezTo>
                <a:cubicBezTo>
                  <a:pt x="108" y="282"/>
                  <a:pt x="108" y="282"/>
                  <a:pt x="108" y="282"/>
                </a:cubicBezTo>
                <a:lnTo>
                  <a:pt x="108" y="227"/>
                </a:lnTo>
                <a:close/>
                <a:moveTo>
                  <a:pt x="198" y="227"/>
                </a:moveTo>
                <a:cubicBezTo>
                  <a:pt x="212" y="227"/>
                  <a:pt x="212" y="227"/>
                  <a:pt x="212" y="227"/>
                </a:cubicBezTo>
                <a:cubicBezTo>
                  <a:pt x="212" y="289"/>
                  <a:pt x="212" y="289"/>
                  <a:pt x="212" y="289"/>
                </a:cubicBezTo>
                <a:cubicBezTo>
                  <a:pt x="212" y="293"/>
                  <a:pt x="209" y="297"/>
                  <a:pt x="205" y="297"/>
                </a:cubicBezTo>
                <a:cubicBezTo>
                  <a:pt x="143" y="297"/>
                  <a:pt x="143" y="297"/>
                  <a:pt x="143" y="297"/>
                </a:cubicBezTo>
                <a:cubicBezTo>
                  <a:pt x="143" y="282"/>
                  <a:pt x="143" y="282"/>
                  <a:pt x="143" y="282"/>
                </a:cubicBezTo>
                <a:cubicBezTo>
                  <a:pt x="198" y="282"/>
                  <a:pt x="198" y="282"/>
                  <a:pt x="198" y="282"/>
                </a:cubicBezTo>
                <a:lnTo>
                  <a:pt x="198" y="227"/>
                </a:lnTo>
                <a:close/>
                <a:moveTo>
                  <a:pt x="287" y="227"/>
                </a:moveTo>
                <a:cubicBezTo>
                  <a:pt x="302" y="227"/>
                  <a:pt x="302" y="227"/>
                  <a:pt x="302" y="227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2" y="293"/>
                  <a:pt x="299" y="297"/>
                  <a:pt x="295" y="297"/>
                </a:cubicBezTo>
                <a:cubicBezTo>
                  <a:pt x="233" y="297"/>
                  <a:pt x="233" y="297"/>
                  <a:pt x="233" y="297"/>
                </a:cubicBezTo>
                <a:cubicBezTo>
                  <a:pt x="233" y="282"/>
                  <a:pt x="233" y="282"/>
                  <a:pt x="233" y="282"/>
                </a:cubicBezTo>
                <a:cubicBezTo>
                  <a:pt x="287" y="282"/>
                  <a:pt x="287" y="282"/>
                  <a:pt x="287" y="282"/>
                </a:cubicBezTo>
                <a:lnTo>
                  <a:pt x="287" y="227"/>
                </a:lnTo>
                <a:close/>
              </a:path>
            </a:pathLst>
          </a:custGeom>
          <a:solidFill>
            <a:srgbClr val="61D6FE"/>
          </a:solidFill>
          <a:ln>
            <a:noFill/>
          </a:ln>
        </p:spPr>
        <p:txBody>
          <a:bodyPr vert="horz" wrap="square" lIns="51428" tIns="25715" rIns="51428" bIns="25715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1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8747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202146" y="2755126"/>
            <a:ext cx="72359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数据类型转换</a:t>
            </a:r>
          </a:p>
          <a:p>
            <a:pPr marL="0" indent="0" algn="ctr">
              <a:buNone/>
            </a:pPr>
            <a:endParaRPr lang="zh-CN" altLang="en-US" sz="66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904379" y="4013344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D40F993-D9E2-4CDF-870B-28858FF734E8}"/>
              </a:ext>
            </a:extLst>
          </p:cNvPr>
          <p:cNvSpPr txBox="1"/>
          <p:nvPr/>
        </p:nvSpPr>
        <p:spPr>
          <a:xfrm>
            <a:off x="2551933" y="1425968"/>
            <a:ext cx="7022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ndarray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对象的数据类型可以通过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astype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方法进行转换。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868ABA-C38F-4BA3-A8D4-E8493F357F19}"/>
              </a:ext>
            </a:extLst>
          </p:cNvPr>
          <p:cNvSpPr txBox="1"/>
          <p:nvPr/>
        </p:nvSpPr>
        <p:spPr>
          <a:xfrm>
            <a:off x="215841" y="179921"/>
            <a:ext cx="376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数据类型转换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9816F4-C6F3-4203-BFA1-AC8C9C6FA607}"/>
              </a:ext>
            </a:extLst>
          </p:cNvPr>
          <p:cNvGrpSpPr/>
          <p:nvPr/>
        </p:nvGrpSpPr>
        <p:grpSpPr>
          <a:xfrm>
            <a:off x="3982703" y="2614575"/>
            <a:ext cx="6636268" cy="2528302"/>
            <a:chOff x="2843808" y="1694570"/>
            <a:chExt cx="6636268" cy="252830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66FA68-2487-443C-A89E-FE508ACF06E2}"/>
                </a:ext>
              </a:extLst>
            </p:cNvPr>
            <p:cNvSpPr/>
            <p:nvPr/>
          </p:nvSpPr>
          <p:spPr>
            <a:xfrm>
              <a:off x="2843808" y="1694570"/>
              <a:ext cx="6636268" cy="2528302"/>
            </a:xfrm>
            <a:prstGeom prst="rect">
              <a:avLst/>
            </a:prstGeom>
            <a:noFill/>
            <a:ln w="6350" cap="flat" cmpd="sng" algn="ctr">
              <a:solidFill>
                <a:srgbClr val="128EB7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kumimoji="1" lang="zh-CN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文本框 2">
              <a:extLst>
                <a:ext uri="{FF2B5EF4-FFF2-40B4-BE49-F238E27FC236}">
                  <a16:creationId xmlns:a16="http://schemas.microsoft.com/office/drawing/2014/main" id="{FAB52ECF-88E8-4E7F-A2F1-FC1A02F0B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9708" y="1785579"/>
              <a:ext cx="6260368" cy="234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data1 = np.array([[1, 2, 3], [4, 5, 6]]) 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data1.dtype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数据类型转换为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float64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float_data = data1.astype(np.float64)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float_data.dtype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8" name="圆角矩形标注 24">
            <a:extLst>
              <a:ext uri="{FF2B5EF4-FFF2-40B4-BE49-F238E27FC236}">
                <a16:creationId xmlns:a16="http://schemas.microsoft.com/office/drawing/2014/main" id="{E6D4E973-7BD5-408F-9128-577E8C89E3CC}"/>
              </a:ext>
            </a:extLst>
          </p:cNvPr>
          <p:cNvSpPr/>
          <p:nvPr/>
        </p:nvSpPr>
        <p:spPr>
          <a:xfrm>
            <a:off x="1605357" y="3156467"/>
            <a:ext cx="2189396" cy="722258"/>
          </a:xfrm>
          <a:prstGeom prst="wedgeRoundRectCallout">
            <a:avLst>
              <a:gd name="adj1" fmla="val 76028"/>
              <a:gd name="adj2" fmla="val 8208"/>
              <a:gd name="adj3" fmla="val 16667"/>
            </a:avLst>
          </a:prstGeom>
          <a:solidFill>
            <a:srgbClr val="61D6FE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dtype('int32')</a:t>
            </a:r>
            <a:endParaRPr lang="zh-CN" altLang="zh-CN" sz="2000" b="1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标注 25">
            <a:extLst>
              <a:ext uri="{FF2B5EF4-FFF2-40B4-BE49-F238E27FC236}">
                <a16:creationId xmlns:a16="http://schemas.microsoft.com/office/drawing/2014/main" id="{06B422CA-E13F-45EA-81AA-7328F23631A1}"/>
              </a:ext>
            </a:extLst>
          </p:cNvPr>
          <p:cNvSpPr/>
          <p:nvPr/>
        </p:nvSpPr>
        <p:spPr>
          <a:xfrm>
            <a:off x="1605357" y="4503952"/>
            <a:ext cx="2189396" cy="722258"/>
          </a:xfrm>
          <a:prstGeom prst="wedgeRoundRectCallout">
            <a:avLst>
              <a:gd name="adj1" fmla="val 75365"/>
              <a:gd name="adj2" fmla="val 4708"/>
              <a:gd name="adj3" fmla="val 16667"/>
            </a:avLst>
          </a:prstGeom>
          <a:solidFill>
            <a:srgbClr val="61D6FE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dtype('float64')</a:t>
            </a:r>
            <a:endParaRPr lang="zh-CN" altLang="zh-CN" sz="2000" b="1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201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287</Words>
  <Application>Microsoft Office PowerPoint</Application>
  <PresentationFormat>宽屏</PresentationFormat>
  <Paragraphs>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微软雅黑</vt:lpstr>
      <vt:lpstr>印品黑体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165</cp:revision>
  <dcterms:created xsi:type="dcterms:W3CDTF">2019-06-28T03:13:00Z</dcterms:created>
  <dcterms:modified xsi:type="dcterms:W3CDTF">2024-03-13T14:31:58Z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